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8" autoAdjust="0"/>
    <p:restoredTop sz="90350" autoAdjust="0"/>
  </p:normalViewPr>
  <p:slideViewPr>
    <p:cSldViewPr>
      <p:cViewPr>
        <p:scale>
          <a:sx n="60" d="100"/>
          <a:sy n="60" d="100"/>
        </p:scale>
        <p:origin x="-32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ushisr\Documents\Loushin%20Pre-Post%20Assessment%20sta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Number of Correct Answers Pre vs Post Assessment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Pre-Assessment</c:v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</c:spPr>
          <c:invertIfNegative val="0"/>
          <c:val>
            <c:numRef>
              <c:f>Analysis!$C$25:$C$34</c:f>
              <c:numCache>
                <c:formatCode>General</c:formatCode>
                <c:ptCount val="10"/>
                <c:pt idx="0">
                  <c:v>11</c:v>
                </c:pt>
                <c:pt idx="1">
                  <c:v>31</c:v>
                </c:pt>
                <c:pt idx="2">
                  <c:v>28</c:v>
                </c:pt>
                <c:pt idx="3">
                  <c:v>29</c:v>
                </c:pt>
                <c:pt idx="4">
                  <c:v>17</c:v>
                </c:pt>
                <c:pt idx="5">
                  <c:v>29</c:v>
                </c:pt>
                <c:pt idx="6">
                  <c:v>20</c:v>
                </c:pt>
                <c:pt idx="7">
                  <c:v>27</c:v>
                </c:pt>
                <c:pt idx="8">
                  <c:v>28</c:v>
                </c:pt>
                <c:pt idx="9">
                  <c:v>27</c:v>
                </c:pt>
              </c:numCache>
            </c:numRef>
          </c:val>
        </c:ser>
        <c:ser>
          <c:idx val="1"/>
          <c:order val="1"/>
          <c:tx>
            <c:v>Post Assessment</c:v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val>
            <c:numRef>
              <c:f>Analysis!$F$25:$F$34</c:f>
              <c:numCache>
                <c:formatCode>General</c:formatCode>
                <c:ptCount val="10"/>
                <c:pt idx="0">
                  <c:v>23</c:v>
                </c:pt>
                <c:pt idx="1">
                  <c:v>31</c:v>
                </c:pt>
                <c:pt idx="2">
                  <c:v>31</c:v>
                </c:pt>
                <c:pt idx="3">
                  <c:v>31</c:v>
                </c:pt>
                <c:pt idx="4">
                  <c:v>22</c:v>
                </c:pt>
                <c:pt idx="5">
                  <c:v>33</c:v>
                </c:pt>
                <c:pt idx="6">
                  <c:v>23</c:v>
                </c:pt>
                <c:pt idx="7">
                  <c:v>29</c:v>
                </c:pt>
                <c:pt idx="8">
                  <c:v>32</c:v>
                </c:pt>
                <c:pt idx="9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61728"/>
        <c:axId val="23563648"/>
      </c:barChart>
      <c:catAx>
        <c:axId val="23561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Question Number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3563648"/>
        <c:crosses val="autoZero"/>
        <c:auto val="1"/>
        <c:lblAlgn val="ctr"/>
        <c:lblOffset val="100"/>
        <c:noMultiLvlLbl val="0"/>
      </c:catAx>
      <c:valAx>
        <c:axId val="235636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/>
                  <a:t>Number of Students</a:t>
                </a:r>
              </a:p>
            </c:rich>
          </c:tx>
          <c:layout>
            <c:manualLayout>
              <c:xMode val="edge"/>
              <c:yMode val="edge"/>
              <c:x val="1.532567049808429E-2"/>
              <c:y val="0.3347403295899488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3561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711452016773771"/>
          <c:y val="0.4937605954993331"/>
          <c:w val="0.24564410052191751"/>
          <c:h val="0.1173968417882190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1C866-D351-4C8A-998D-FA374E9E0889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905CA-8101-4087-963D-42BC31B498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77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250BEB0-F645-4853-985F-A25D15459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949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50BEB0-F645-4853-985F-A25D15459C8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2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8422-24F7-4D7D-AD62-D7DCD61416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96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E8D2A-30C8-46A1-87EB-A8EB9076C7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38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914400"/>
            <a:ext cx="196215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73405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60EF3-5A37-491A-AC61-3BEF96CB1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69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B1E20-9ABC-4849-B9C3-C138B453AD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00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EE9E2-C4A2-4F62-97E7-3C307062B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64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63763"/>
            <a:ext cx="38481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163763"/>
            <a:ext cx="38481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A79AC-F281-4807-922F-CFE706A44E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63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23259-53A9-4588-A9B8-F455D91011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10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DA46-DE51-454C-9ADE-9F040AAD95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35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10917-C19C-463F-A755-E705C1239F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67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CF89B-4449-47E6-9B30-18FFEADAE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21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63CA3-44C5-4A22-8131-0D3821C51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9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63763"/>
            <a:ext cx="7848600" cy="355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29350"/>
            <a:ext cx="1447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29350"/>
            <a:ext cx="2438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29350"/>
            <a:ext cx="1447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A7FCD9-BB2C-4320-B666-F4C4350814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19" descr="forUC09_9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Cell Membrane Engineering Project</a:t>
            </a:r>
            <a:br>
              <a:rPr lang="en-US" altLang="en-US" sz="4000" dirty="0" smtClean="0"/>
            </a:br>
            <a:r>
              <a:rPr lang="en-US" altLang="en-US" sz="3200" dirty="0" smtClean="0"/>
              <a:t>COFSP Culmination Event</a:t>
            </a:r>
            <a:br>
              <a:rPr lang="en-US" altLang="en-US" sz="3200" dirty="0" smtClean="0"/>
            </a:br>
            <a:endParaRPr lang="en-US" altLang="en-US" sz="2000" dirty="0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1752600"/>
          </a:xfrm>
        </p:spPr>
        <p:txBody>
          <a:bodyPr/>
          <a:lstStyle/>
          <a:p>
            <a:r>
              <a:rPr lang="en-US" sz="2400" dirty="0" smtClean="0"/>
              <a:t>Stacy Loushin</a:t>
            </a:r>
          </a:p>
          <a:p>
            <a:r>
              <a:rPr lang="en-US" altLang="en-US" sz="2400" dirty="0"/>
              <a:t>April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, 2016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A8422-24F7-4D7D-AD62-D7DCD614165F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2078" y="2163763"/>
            <a:ext cx="5316922" cy="4237037"/>
          </a:xfrm>
        </p:spPr>
        <p:txBody>
          <a:bodyPr/>
          <a:lstStyle/>
          <a:p>
            <a:r>
              <a:rPr lang="en-US" sz="2800" dirty="0" smtClean="0"/>
              <a:t>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year biomedical engineering major at the University of Cincinnati</a:t>
            </a:r>
          </a:p>
          <a:p>
            <a:pPr lvl="1"/>
            <a:r>
              <a:rPr lang="en-US" sz="2400" dirty="0" smtClean="0"/>
              <a:t>COFSP Scholarship Recipient</a:t>
            </a:r>
          </a:p>
          <a:p>
            <a:r>
              <a:rPr lang="en-US" sz="2800" dirty="0" smtClean="0"/>
              <a:t>Activity Implementation</a:t>
            </a:r>
          </a:p>
          <a:p>
            <a:pPr lvl="1"/>
            <a:r>
              <a:rPr lang="en-US" sz="2400" dirty="0" smtClean="0"/>
              <a:t>Dixie Heights High School with Emily Hoffman</a:t>
            </a:r>
          </a:p>
          <a:p>
            <a:pPr lvl="1"/>
            <a:r>
              <a:rPr lang="en-US" sz="2400" dirty="0" smtClean="0"/>
              <a:t>Biology A –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student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1E20-9ABC-4849-B9C3-C138B453AD6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238" y="1143000"/>
            <a:ext cx="1576324" cy="2209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9000" y="338958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Emily Hoffman</a:t>
            </a:r>
          </a:p>
          <a:p>
            <a:pPr algn="ctr"/>
            <a:r>
              <a:rPr lang="en-US" dirty="0" smtClean="0"/>
              <a:t>RET Teacher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64"/>
          <a:stretch/>
        </p:blipFill>
        <p:spPr>
          <a:xfrm>
            <a:off x="228600" y="1059656"/>
            <a:ext cx="1693478" cy="23764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439533"/>
            <a:ext cx="2133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Stacy </a:t>
            </a:r>
            <a:r>
              <a:rPr lang="en-US" dirty="0" err="1" smtClean="0"/>
              <a:t>Loushin</a:t>
            </a:r>
            <a:endParaRPr lang="en-US" dirty="0" smtClean="0"/>
          </a:p>
          <a:p>
            <a:pPr algn="ctr"/>
            <a:r>
              <a:rPr lang="en-US" dirty="0" smtClean="0"/>
              <a:t>COFSP Recipient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39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Unit Overview</a:t>
            </a:r>
          </a:p>
          <a:p>
            <a:pPr lvl="1"/>
            <a:r>
              <a:rPr lang="en-US" sz="2000" dirty="0" smtClean="0"/>
              <a:t>Cell Transport including simple diffusion and osmosis</a:t>
            </a:r>
          </a:p>
          <a:p>
            <a:r>
              <a:rPr lang="en-US" sz="2400" dirty="0" smtClean="0"/>
              <a:t>Standards Identified</a:t>
            </a:r>
          </a:p>
          <a:p>
            <a:pPr marL="457200" lvl="1" indent="0">
              <a:buNone/>
            </a:pPr>
            <a:r>
              <a:rPr lang="en-US" sz="2000" dirty="0" smtClean="0"/>
              <a:t>1. Explain </a:t>
            </a:r>
            <a:r>
              <a:rPr lang="en-US" sz="2000" dirty="0"/>
              <a:t>how the cell membrane controls movement of substances both into and out of the cell and within the cell SC-HS-3.4.3 SC-H-UD-S-2 </a:t>
            </a:r>
          </a:p>
          <a:p>
            <a:pPr marL="457200" lvl="1" indent="0">
              <a:buNone/>
            </a:pPr>
            <a:r>
              <a:rPr lang="en-US" sz="2000" dirty="0" smtClean="0"/>
              <a:t>2. Explain </a:t>
            </a:r>
            <a:r>
              <a:rPr lang="en-US" sz="2000" dirty="0"/>
              <a:t>how the cell membrane maintains </a:t>
            </a:r>
            <a:r>
              <a:rPr lang="en-US" sz="2000" dirty="0" smtClean="0"/>
              <a:t>homeostasis SC-HS-3.4.3 </a:t>
            </a:r>
            <a:r>
              <a:rPr lang="en-US" sz="2000" dirty="0"/>
              <a:t>SC-H-UD-S-2 </a:t>
            </a:r>
          </a:p>
          <a:p>
            <a:pPr marL="457200" lvl="1" indent="0">
              <a:buNone/>
            </a:pPr>
            <a:r>
              <a:rPr lang="en-US" sz="2000" dirty="0" smtClean="0"/>
              <a:t>3. Describe </a:t>
            </a:r>
            <a:r>
              <a:rPr lang="en-US" sz="2000" dirty="0"/>
              <a:t>and contrast these types of cell transport: osmosis, diffusion, facilitated diffusion, </a:t>
            </a:r>
            <a:r>
              <a:rPr lang="en-US" sz="2000" dirty="0" smtClean="0"/>
              <a:t>and </a:t>
            </a:r>
            <a:r>
              <a:rPr lang="en-US" sz="2000" dirty="0"/>
              <a:t>active transport SC-HS-3.4.3 SC-H-UD-S-2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1E20-9ABC-4849-B9C3-C138B453AD6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29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848600" cy="1143000"/>
          </a:xfrm>
        </p:spPr>
        <p:txBody>
          <a:bodyPr/>
          <a:lstStyle/>
          <a:p>
            <a:r>
              <a:rPr lang="en-US" dirty="0" smtClean="0"/>
              <a:t>Activity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1763"/>
            <a:ext cx="7848600" cy="1874837"/>
          </a:xfrm>
        </p:spPr>
        <p:txBody>
          <a:bodyPr/>
          <a:lstStyle/>
          <a:p>
            <a:r>
              <a:rPr lang="en-US" sz="2800" dirty="0" smtClean="0"/>
              <a:t>Cell Membrane Engineering Project</a:t>
            </a:r>
          </a:p>
          <a:p>
            <a:pPr lvl="1"/>
            <a:r>
              <a:rPr lang="en-US" sz="2400" dirty="0" smtClean="0"/>
              <a:t>Students were challenged to design and construct a working semi-permeable cell membrane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1E20-9ABC-4849-B9C3-C138B453AD6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150780"/>
            <a:ext cx="3886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Activity Objectives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Identify the different parts of a phospholipid bilayer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Define osmosis, diffusion, and facilitated diffusion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Model a semi-permeable membrane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Design and build a semi-functional model of the bilayer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2735282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14350"/>
            <a:r>
              <a:rPr lang="en-US" dirty="0"/>
              <a:t>Activity Guiding Questions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What are the components of a phospholipid bilayer?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What is the difference between osmosis, diffusion, and facilitated diffusion in a cell?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How can you model a semi-permeable membrane?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What ways can you design and build a semi-functional model of the phospholipid </a:t>
            </a:r>
            <a:r>
              <a:rPr lang="en-US" dirty="0" smtClean="0"/>
              <a:t>bilayer?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Application, Career Connections and Societal Impact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Diffusion and Osmosis present in everyday life</a:t>
            </a:r>
          </a:p>
          <a:p>
            <a:pPr lvl="1"/>
            <a:r>
              <a:rPr lang="en-US" sz="2400" dirty="0" smtClean="0"/>
              <a:t>Biology </a:t>
            </a:r>
          </a:p>
          <a:p>
            <a:pPr lvl="2"/>
            <a:r>
              <a:rPr lang="en-US" sz="2000" dirty="0" smtClean="0"/>
              <a:t>Cell behavior</a:t>
            </a:r>
          </a:p>
          <a:p>
            <a:pPr lvl="2"/>
            <a:r>
              <a:rPr lang="en-US" sz="2000" dirty="0" smtClean="0"/>
              <a:t>Plant survival</a:t>
            </a:r>
          </a:p>
          <a:p>
            <a:pPr lvl="2"/>
            <a:r>
              <a:rPr lang="en-US" sz="2000" dirty="0" smtClean="0"/>
              <a:t>Medical care</a:t>
            </a:r>
          </a:p>
          <a:p>
            <a:pPr lvl="1"/>
            <a:r>
              <a:rPr lang="en-US" sz="2400" dirty="0" smtClean="0"/>
              <a:t>Preservation and Dehydration of Food</a:t>
            </a:r>
          </a:p>
          <a:p>
            <a:r>
              <a:rPr lang="en-US" sz="2800" dirty="0" smtClean="0"/>
              <a:t>Extremely prevalent in medical treatments</a:t>
            </a:r>
          </a:p>
          <a:p>
            <a:pPr lvl="1"/>
            <a:r>
              <a:rPr lang="en-US" sz="2400" dirty="0" smtClean="0"/>
              <a:t>Senior capstone project involves treating excess oxygen in the body with microbubbles, utilizing concentration gradients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1E20-9ABC-4849-B9C3-C138B453AD6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15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Activity </a:t>
            </a:r>
            <a:br>
              <a:rPr lang="en-US" sz="3600" dirty="0" smtClean="0"/>
            </a:br>
            <a:r>
              <a:rPr lang="en-US" sz="3600" dirty="0" smtClean="0"/>
              <a:t>Guidelines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81750"/>
            <a:ext cx="1447800" cy="476250"/>
          </a:xfrm>
        </p:spPr>
        <p:txBody>
          <a:bodyPr/>
          <a:lstStyle/>
          <a:p>
            <a:pPr>
              <a:defRPr/>
            </a:pPr>
            <a:fld id="{834B1E20-9ABC-4849-B9C3-C138B453AD6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2997344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025" y="3793578"/>
            <a:ext cx="308348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1058"/>
            <a:ext cx="3017688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18863" y="2028885"/>
            <a:ext cx="30533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Design a working semi-permeable membrane using: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Rubber bands</a:t>
            </a:r>
            <a:endParaRPr lang="en-US" dirty="0"/>
          </a:p>
          <a:p>
            <a:r>
              <a:rPr lang="en-US" dirty="0" smtClean="0"/>
              <a:t>The membrane should be permeable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Cotton balls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Bingo Chips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Beans</a:t>
            </a:r>
          </a:p>
          <a:p>
            <a:r>
              <a:rPr lang="en-US" dirty="0" smtClean="0"/>
              <a:t>The membrane should be impermeable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Marbles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Beads</a:t>
            </a:r>
          </a:p>
        </p:txBody>
      </p:sp>
      <p:pic>
        <p:nvPicPr>
          <p:cNvPr id="10" name="Picture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15000" y="1143000"/>
            <a:ext cx="3439510" cy="231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68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Results: Pre vs Post Assessment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1E20-9ABC-4849-B9C3-C138B453AD68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513788"/>
              </p:ext>
            </p:extLst>
          </p:nvPr>
        </p:nvGraphicFramePr>
        <p:xfrm>
          <a:off x="0" y="1981200"/>
          <a:ext cx="6629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2819400"/>
            <a:ext cx="2667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pre to post assessment: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Average score increased 14.6%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Every question increased in correct answers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Question 1 more than doubled in number of correct answers</a:t>
            </a:r>
          </a:p>
        </p:txBody>
      </p:sp>
    </p:spTree>
    <p:extLst>
      <p:ext uri="{BB962C8B-B14F-4D97-AF65-F5344CB8AC3E}">
        <p14:creationId xmlns:p14="http://schemas.microsoft.com/office/powerpoint/2010/main" val="334818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3551237"/>
          </a:xfrm>
        </p:spPr>
        <p:txBody>
          <a:bodyPr/>
          <a:lstStyle/>
          <a:p>
            <a:r>
              <a:rPr lang="en-US" sz="2800" dirty="0" smtClean="0"/>
              <a:t>Activity Successes</a:t>
            </a:r>
          </a:p>
          <a:p>
            <a:pPr lvl="1"/>
            <a:r>
              <a:rPr lang="en-US" sz="2400" dirty="0" smtClean="0"/>
              <a:t>Students fully cycled through the EDP</a:t>
            </a:r>
          </a:p>
          <a:p>
            <a:pPr lvl="1"/>
            <a:r>
              <a:rPr lang="en-US" sz="2400" dirty="0" smtClean="0"/>
              <a:t>Majority of student involvement</a:t>
            </a:r>
          </a:p>
          <a:p>
            <a:pPr lvl="1"/>
            <a:r>
              <a:rPr lang="en-US" sz="2400" dirty="0" smtClean="0"/>
              <a:t>Increased scores pre/post assessment</a:t>
            </a:r>
          </a:p>
          <a:p>
            <a:r>
              <a:rPr lang="en-US" sz="2800" dirty="0" smtClean="0"/>
              <a:t>Activity Improvements</a:t>
            </a:r>
          </a:p>
          <a:p>
            <a:pPr lvl="1"/>
            <a:r>
              <a:rPr lang="en-US" sz="2400" dirty="0" smtClean="0"/>
              <a:t>Implement activity over a 2 day period to allow for full redesign and testing</a:t>
            </a:r>
          </a:p>
          <a:p>
            <a:pPr lvl="1"/>
            <a:r>
              <a:rPr lang="en-US" sz="2400" dirty="0" smtClean="0"/>
              <a:t>Assign materials names of particles that can and cannot go through membrane to increase understanding</a:t>
            </a:r>
          </a:p>
          <a:p>
            <a:pPr lvl="2"/>
            <a:r>
              <a:rPr lang="en-US" sz="2000" dirty="0" smtClean="0"/>
              <a:t>Ex) Permeable molecules could be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O, O</a:t>
            </a:r>
            <a:r>
              <a:rPr lang="en-US" sz="2000" baseline="-25000" dirty="0" smtClean="0"/>
              <a:t>2</a:t>
            </a:r>
            <a:r>
              <a:rPr lang="en-US" sz="2000" dirty="0"/>
              <a:t> </a:t>
            </a:r>
            <a:r>
              <a:rPr lang="en-US" sz="2000" dirty="0" smtClean="0"/>
              <a:t>etc.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1E20-9ABC-4849-B9C3-C138B453AD68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75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National Science Foundation</a:t>
            </a:r>
          </a:p>
          <a:p>
            <a:pPr lvl="1"/>
            <a:r>
              <a:rPr lang="en-US" dirty="0"/>
              <a:t>RET is funded by the National Science Foundation, grant #EEC -1404766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Debora </a:t>
            </a:r>
            <a:r>
              <a:rPr lang="en-US" dirty="0" err="1" smtClean="0"/>
              <a:t>Liberi</a:t>
            </a:r>
            <a:r>
              <a:rPr lang="en-US" dirty="0" smtClean="0"/>
              <a:t> and Dr. </a:t>
            </a:r>
            <a:r>
              <a:rPr lang="en-US" dirty="0" err="1" smtClean="0"/>
              <a:t>Anant</a:t>
            </a:r>
            <a:r>
              <a:rPr lang="en-US" dirty="0" smtClean="0"/>
              <a:t> </a:t>
            </a:r>
            <a:r>
              <a:rPr lang="en-US" dirty="0" err="1" smtClean="0"/>
              <a:t>Kukreti</a:t>
            </a:r>
            <a:endParaRPr lang="en-US" dirty="0" smtClean="0"/>
          </a:p>
          <a:p>
            <a:r>
              <a:rPr lang="en-US" dirty="0" smtClean="0"/>
              <a:t>Emily Hoffman and Marie </a:t>
            </a:r>
            <a:r>
              <a:rPr lang="en-US" dirty="0" err="1" smtClean="0"/>
              <a:t>Inanli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1E20-9ABC-4849-B9C3-C138B453AD6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14400"/>
            <a:ext cx="1447800" cy="145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0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15517</TotalTime>
  <Words>447</Words>
  <Application>Microsoft Office PowerPoint</Application>
  <PresentationFormat>On-screen Show (4:3)</PresentationFormat>
  <Paragraphs>87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Cell Membrane Engineering Project COFSP Culmination Event </vt:lpstr>
      <vt:lpstr>Introduction</vt:lpstr>
      <vt:lpstr>Unit Overview</vt:lpstr>
      <vt:lpstr>Activity Overview</vt:lpstr>
      <vt:lpstr>Application, Career Connections and Societal Impact</vt:lpstr>
      <vt:lpstr>Activity  Guidelines</vt:lpstr>
      <vt:lpstr>Results: Pre vs Post Assessment</vt:lpstr>
      <vt:lpstr>Activity Reflections</vt:lpstr>
      <vt:lpstr>Acknowledgements</vt:lpstr>
    </vt:vector>
  </TitlesOfParts>
  <Company>University of Cincinnati, uc.edu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April</dc:creator>
  <cp:lastModifiedBy>Debora A Liberi</cp:lastModifiedBy>
  <cp:revision>218</cp:revision>
  <cp:lastPrinted>2015-12-09T16:01:05Z</cp:lastPrinted>
  <dcterms:created xsi:type="dcterms:W3CDTF">2007-07-19T21:04:34Z</dcterms:created>
  <dcterms:modified xsi:type="dcterms:W3CDTF">2016-03-23T19:20:46Z</dcterms:modified>
</cp:coreProperties>
</file>